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1084" r:id="rId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4">
          <p15:clr>
            <a:srgbClr val="A4A3A4"/>
          </p15:clr>
        </p15:guide>
        <p15:guide id="2" pos="28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000000"/>
    <a:srgbClr val="D7E4BD"/>
    <a:srgbClr val="CD6961"/>
    <a:srgbClr val="FF66FF"/>
    <a:srgbClr val="CCECFF"/>
    <a:srgbClr val="FFCCCC"/>
    <a:srgbClr val="FF99FF"/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95" autoAdjust="0"/>
    <p:restoredTop sz="96533" autoAdjust="0"/>
  </p:normalViewPr>
  <p:slideViewPr>
    <p:cSldViewPr snapToGrid="0" snapToObjects="1">
      <p:cViewPr>
        <p:scale>
          <a:sx n="100" d="100"/>
          <a:sy n="100" d="100"/>
        </p:scale>
        <p:origin x="-690" y="-174"/>
      </p:cViewPr>
      <p:guideLst>
        <p:guide orient="horz" pos="2164"/>
        <p:guide pos="2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36" d="100"/>
          <a:sy n="136" d="100"/>
        </p:scale>
        <p:origin x="4440" y="21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24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47ED2-3AE6-4F69-80A6-C08E7EBE0685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5" y="9428728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8728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DA27E-A512-4DB0-A57D-162EB478CF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042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8" y="7"/>
            <a:ext cx="2946400" cy="4968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7"/>
            <a:ext cx="2946400" cy="49681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2A715B9-BC25-442C-B1FA-8249F45CB86B}" type="datetimeFigureOut">
              <a:rPr lang="ru-RU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2950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79" y="4714129"/>
            <a:ext cx="5438775" cy="44680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8" y="9428267"/>
            <a:ext cx="2946400" cy="4968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8267"/>
            <a:ext cx="2946400" cy="49681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2CC95D6-4D45-4422-906D-B6D4F8891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384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C674E-E952-4FB6-84A5-529ABFEB3A57}" type="datetimeFigureOut">
              <a:rPr lang="ru-RU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DE6A9-C1E4-4004-8374-1EE32AACC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7B5DE-0263-4254-8043-6A7150B46EB9}" type="datetimeFigureOut">
              <a:rPr lang="ru-RU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60EB2-9F3E-4E98-A4F5-13690C240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" name="Группа 185"/>
          <p:cNvGrpSpPr>
            <a:grpSpLocks/>
          </p:cNvGrpSpPr>
          <p:nvPr userDrawn="1"/>
        </p:nvGrpSpPr>
        <p:grpSpPr bwMode="auto">
          <a:xfrm>
            <a:off x="0" y="5022857"/>
            <a:ext cx="9990138" cy="2347913"/>
            <a:chOff x="0" y="5013820"/>
            <a:chExt cx="9989613" cy="2348157"/>
          </a:xfrm>
        </p:grpSpPr>
        <p:sp>
          <p:nvSpPr>
            <p:cNvPr id="8" name="Прямоугольник 7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9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3" name="Полилиния 12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10" name="Группа 188"/>
            <p:cNvGrpSpPr>
              <a:grpSpLocks/>
            </p:cNvGrpSpPr>
            <p:nvPr/>
          </p:nvGrpSpPr>
          <p:grpSpPr bwMode="auto">
            <a:xfrm>
              <a:off x="251520" y="6265133"/>
              <a:ext cx="2174993" cy="404227"/>
              <a:chOff x="251520" y="6265133"/>
              <a:chExt cx="2174993" cy="404227"/>
            </a:xfrm>
          </p:grpSpPr>
          <p:sp>
            <p:nvSpPr>
              <p:cNvPr id="11" name="TextBox 78"/>
              <p:cNvSpPr txBox="1">
                <a:spLocks noChangeArrowheads="1"/>
              </p:cNvSpPr>
              <p:nvPr/>
            </p:nvSpPr>
            <p:spPr bwMode="auto">
              <a:xfrm>
                <a:off x="698321" y="6313358"/>
                <a:ext cx="1728192" cy="3078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ru-RU" altLang="ru-RU" sz="1000" b="1">
                    <a:latin typeface="Malgun Gothic"/>
                    <a:ea typeface="Malgun Gothic"/>
                    <a:cs typeface="Malgun Gothic"/>
                  </a:rPr>
                  <a:t>ПЕНСИОННЫЙ ФОНД</a:t>
                </a:r>
              </a:p>
              <a:p>
                <a:r>
                  <a:rPr lang="ru-RU" altLang="ru-RU" sz="1000">
                    <a:latin typeface="Malgun Gothic"/>
                    <a:ea typeface="Malgun Gothic"/>
                    <a:cs typeface="Malgun Gothic"/>
                  </a:rPr>
                  <a:t>РОССИЙСКОЙ ФЕДЕРАЦИИ</a:t>
                </a:r>
              </a:p>
            </p:txBody>
          </p:sp>
          <p:pic>
            <p:nvPicPr>
              <p:cNvPr id="12" name="Изображение 113"/>
              <p:cNvPicPr>
                <a:picLocks noChangeAspect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251520" y="6265133"/>
                <a:ext cx="388849" cy="404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37A72-82E3-45F4-A2B0-5BF2A7018BC9}" type="datetimeFigureOut">
              <a:rPr lang="ru-RU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993EA-DEE4-4B9C-BF5C-7C243C068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" name="Группа 185"/>
          <p:cNvGrpSpPr>
            <a:grpSpLocks/>
          </p:cNvGrpSpPr>
          <p:nvPr userDrawn="1"/>
        </p:nvGrpSpPr>
        <p:grpSpPr bwMode="auto">
          <a:xfrm>
            <a:off x="0" y="5022857"/>
            <a:ext cx="9990138" cy="2347913"/>
            <a:chOff x="0" y="5013820"/>
            <a:chExt cx="9989613" cy="2348157"/>
          </a:xfrm>
        </p:grpSpPr>
        <p:sp>
          <p:nvSpPr>
            <p:cNvPr id="8" name="Прямоугольник 7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9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3" name="Полилиния 12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10" name="Группа 188"/>
            <p:cNvGrpSpPr>
              <a:grpSpLocks/>
            </p:cNvGrpSpPr>
            <p:nvPr/>
          </p:nvGrpSpPr>
          <p:grpSpPr bwMode="auto">
            <a:xfrm>
              <a:off x="251520" y="6265133"/>
              <a:ext cx="2174993" cy="404227"/>
              <a:chOff x="251520" y="6265133"/>
              <a:chExt cx="2174993" cy="404227"/>
            </a:xfrm>
          </p:grpSpPr>
          <p:sp>
            <p:nvSpPr>
              <p:cNvPr id="11" name="TextBox 78"/>
              <p:cNvSpPr txBox="1">
                <a:spLocks noChangeArrowheads="1"/>
              </p:cNvSpPr>
              <p:nvPr/>
            </p:nvSpPr>
            <p:spPr bwMode="auto">
              <a:xfrm>
                <a:off x="698321" y="6313358"/>
                <a:ext cx="1728192" cy="3078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ru-RU" altLang="ru-RU" sz="1000" b="1">
                    <a:latin typeface="Malgun Gothic"/>
                    <a:ea typeface="Malgun Gothic"/>
                    <a:cs typeface="Malgun Gothic"/>
                  </a:rPr>
                  <a:t>ПЕНСИОННЫЙ ФОНД</a:t>
                </a:r>
              </a:p>
              <a:p>
                <a:r>
                  <a:rPr lang="ru-RU" altLang="ru-RU" sz="1000">
                    <a:latin typeface="Malgun Gothic"/>
                    <a:ea typeface="Malgun Gothic"/>
                    <a:cs typeface="Malgun Gothic"/>
                  </a:rPr>
                  <a:t>РОССИЙСКОЙ ФЕДЕРАЦИИ</a:t>
                </a:r>
              </a:p>
            </p:txBody>
          </p:sp>
          <p:pic>
            <p:nvPicPr>
              <p:cNvPr id="12" name="Изображение 113"/>
              <p:cNvPicPr>
                <a:picLocks noChangeAspect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251520" y="6265133"/>
                <a:ext cx="388849" cy="404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78DA5-B93D-4B4F-9478-FC5D75CBAE31}" type="datetimeFigureOut">
              <a:rPr lang="ru-RU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76972-57E3-4605-8A9D-50699242A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70" b="11015"/>
          <a:stretch/>
        </p:blipFill>
        <p:spPr>
          <a:xfrm flipH="1">
            <a:off x="4227443" y="-1"/>
            <a:ext cx="5784910" cy="6875033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6"/>
            <a:ext cx="9144000" cy="116942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314971" y="6389790"/>
            <a:ext cx="643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- </a:t>
            </a:r>
            <a:fld id="{03E79637-A2DD-4678-9372-D981C5D3145C}" type="slidenum">
              <a:rPr lang="ru-RU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pPr algn="ctr"/>
              <a:t>‹#›</a:t>
            </a:fld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 -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76D8-B3D6-4A5C-981C-C22CBBCB9B1E}" type="datetimeFigureOut">
              <a:rPr lang="ru-RU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32B4E-4FCC-49DC-8D35-DF86FD937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" name="Группа 185"/>
          <p:cNvGrpSpPr>
            <a:grpSpLocks/>
          </p:cNvGrpSpPr>
          <p:nvPr userDrawn="1"/>
        </p:nvGrpSpPr>
        <p:grpSpPr bwMode="auto">
          <a:xfrm>
            <a:off x="0" y="5022857"/>
            <a:ext cx="9990138" cy="2347913"/>
            <a:chOff x="0" y="5013820"/>
            <a:chExt cx="9989613" cy="2348157"/>
          </a:xfrm>
        </p:grpSpPr>
        <p:sp>
          <p:nvSpPr>
            <p:cNvPr id="8" name="Прямоугольник 7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9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3" name="Полилиния 12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10" name="Группа 188"/>
            <p:cNvGrpSpPr>
              <a:grpSpLocks/>
            </p:cNvGrpSpPr>
            <p:nvPr/>
          </p:nvGrpSpPr>
          <p:grpSpPr bwMode="auto">
            <a:xfrm>
              <a:off x="251520" y="6265133"/>
              <a:ext cx="2174993" cy="404227"/>
              <a:chOff x="251520" y="6265133"/>
              <a:chExt cx="2174993" cy="404227"/>
            </a:xfrm>
          </p:grpSpPr>
          <p:sp>
            <p:nvSpPr>
              <p:cNvPr id="11" name="TextBox 78"/>
              <p:cNvSpPr txBox="1">
                <a:spLocks noChangeArrowheads="1"/>
              </p:cNvSpPr>
              <p:nvPr/>
            </p:nvSpPr>
            <p:spPr bwMode="auto">
              <a:xfrm>
                <a:off x="698321" y="6313358"/>
                <a:ext cx="1728192" cy="3078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ru-RU" altLang="ru-RU" sz="1000" b="1">
                    <a:latin typeface="Malgun Gothic"/>
                    <a:ea typeface="Malgun Gothic"/>
                    <a:cs typeface="Malgun Gothic"/>
                  </a:rPr>
                  <a:t>ПЕНСИОННЫЙ ФОНД</a:t>
                </a:r>
              </a:p>
              <a:p>
                <a:r>
                  <a:rPr lang="ru-RU" altLang="ru-RU" sz="1000">
                    <a:latin typeface="Malgun Gothic"/>
                    <a:ea typeface="Malgun Gothic"/>
                    <a:cs typeface="Malgun Gothic"/>
                  </a:rPr>
                  <a:t>РОССИЙСКОЙ ФЕДЕРАЦИИ</a:t>
                </a:r>
              </a:p>
            </p:txBody>
          </p:sp>
          <p:pic>
            <p:nvPicPr>
              <p:cNvPr id="12" name="Изображение 113"/>
              <p:cNvPicPr>
                <a:picLocks noChangeAspect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251520" y="6265133"/>
                <a:ext cx="388849" cy="404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" name="Прямоугольник 15"/>
          <p:cNvSpPr>
            <a:spLocks noChangeArrowheads="1"/>
          </p:cNvSpPr>
          <p:nvPr userDrawn="1"/>
        </p:nvSpPr>
        <p:spPr bwMode="auto">
          <a:xfrm>
            <a:off x="0" y="9525"/>
            <a:ext cx="9144000" cy="98107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0" y="978251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6920F-3D01-48F1-B5BC-81060ACF7C7D}" type="datetimeFigureOut">
              <a:rPr lang="ru-RU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EB7A0-7592-4D20-BDD2-5FF1C7A94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" name="Группа 185"/>
          <p:cNvGrpSpPr>
            <a:grpSpLocks/>
          </p:cNvGrpSpPr>
          <p:nvPr userDrawn="1"/>
        </p:nvGrpSpPr>
        <p:grpSpPr bwMode="auto">
          <a:xfrm>
            <a:off x="0" y="5022857"/>
            <a:ext cx="9990138" cy="2347913"/>
            <a:chOff x="0" y="5013820"/>
            <a:chExt cx="9989613" cy="2348157"/>
          </a:xfrm>
        </p:grpSpPr>
        <p:sp>
          <p:nvSpPr>
            <p:cNvPr id="9" name="Прямоугольник 8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10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4" name="Полилиния 13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11" name="Группа 188"/>
            <p:cNvGrpSpPr>
              <a:grpSpLocks/>
            </p:cNvGrpSpPr>
            <p:nvPr/>
          </p:nvGrpSpPr>
          <p:grpSpPr bwMode="auto">
            <a:xfrm>
              <a:off x="251520" y="6265133"/>
              <a:ext cx="2174993" cy="404227"/>
              <a:chOff x="251520" y="6265133"/>
              <a:chExt cx="2174993" cy="404227"/>
            </a:xfrm>
          </p:grpSpPr>
          <p:sp>
            <p:nvSpPr>
              <p:cNvPr id="12" name="TextBox 78"/>
              <p:cNvSpPr txBox="1">
                <a:spLocks noChangeArrowheads="1"/>
              </p:cNvSpPr>
              <p:nvPr/>
            </p:nvSpPr>
            <p:spPr bwMode="auto">
              <a:xfrm>
                <a:off x="698321" y="6313358"/>
                <a:ext cx="1728192" cy="3078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ru-RU" altLang="ru-RU" sz="1000" b="1">
                    <a:latin typeface="Malgun Gothic"/>
                    <a:ea typeface="Malgun Gothic"/>
                    <a:cs typeface="Malgun Gothic"/>
                  </a:rPr>
                  <a:t>ПЕНСИОННЫЙ ФОНД</a:t>
                </a:r>
              </a:p>
              <a:p>
                <a:r>
                  <a:rPr lang="ru-RU" altLang="ru-RU" sz="1000">
                    <a:latin typeface="Malgun Gothic"/>
                    <a:ea typeface="Malgun Gothic"/>
                    <a:cs typeface="Malgun Gothic"/>
                  </a:rPr>
                  <a:t>РОССИЙСКОЙ ФЕДЕРАЦИИ</a:t>
                </a:r>
              </a:p>
            </p:txBody>
          </p:sp>
          <p:pic>
            <p:nvPicPr>
              <p:cNvPr id="13" name="Изображение 113"/>
              <p:cNvPicPr>
                <a:picLocks noChangeAspect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251520" y="6265133"/>
                <a:ext cx="388849" cy="404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7" name="Прямоугольник 16"/>
          <p:cNvSpPr>
            <a:spLocks noChangeArrowheads="1"/>
          </p:cNvSpPr>
          <p:nvPr userDrawn="1"/>
        </p:nvSpPr>
        <p:spPr bwMode="auto">
          <a:xfrm>
            <a:off x="0" y="9525"/>
            <a:ext cx="9144000" cy="98107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0" y="978251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BAB6E-FAB3-4316-A879-8A32CBDB64C0}" type="datetimeFigureOut">
              <a:rPr lang="ru-RU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A2B8F-83DE-4844-A858-B66CA586E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" name="Группа 185"/>
          <p:cNvGrpSpPr>
            <a:grpSpLocks/>
          </p:cNvGrpSpPr>
          <p:nvPr userDrawn="1"/>
        </p:nvGrpSpPr>
        <p:grpSpPr bwMode="auto">
          <a:xfrm>
            <a:off x="0" y="5022857"/>
            <a:ext cx="9990138" cy="2347913"/>
            <a:chOff x="0" y="5013820"/>
            <a:chExt cx="9989613" cy="2348157"/>
          </a:xfrm>
        </p:grpSpPr>
        <p:sp>
          <p:nvSpPr>
            <p:cNvPr id="11" name="Прямоугольник 10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12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6" name="Полилиния 15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13" name="Группа 188"/>
            <p:cNvGrpSpPr>
              <a:grpSpLocks/>
            </p:cNvGrpSpPr>
            <p:nvPr/>
          </p:nvGrpSpPr>
          <p:grpSpPr bwMode="auto">
            <a:xfrm>
              <a:off x="251520" y="6265133"/>
              <a:ext cx="2174993" cy="404227"/>
              <a:chOff x="251520" y="6265133"/>
              <a:chExt cx="2174993" cy="404227"/>
            </a:xfrm>
          </p:grpSpPr>
          <p:sp>
            <p:nvSpPr>
              <p:cNvPr id="14" name="TextBox 78"/>
              <p:cNvSpPr txBox="1">
                <a:spLocks noChangeArrowheads="1"/>
              </p:cNvSpPr>
              <p:nvPr/>
            </p:nvSpPr>
            <p:spPr bwMode="auto">
              <a:xfrm>
                <a:off x="698321" y="6313358"/>
                <a:ext cx="1728192" cy="3078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ru-RU" altLang="ru-RU" sz="1000" b="1">
                    <a:latin typeface="Malgun Gothic"/>
                    <a:ea typeface="Malgun Gothic"/>
                    <a:cs typeface="Malgun Gothic"/>
                  </a:rPr>
                  <a:t>ПЕНСИОННЫЙ ФОНД</a:t>
                </a:r>
              </a:p>
              <a:p>
                <a:r>
                  <a:rPr lang="ru-RU" altLang="ru-RU" sz="1000">
                    <a:latin typeface="Malgun Gothic"/>
                    <a:ea typeface="Malgun Gothic"/>
                    <a:cs typeface="Malgun Gothic"/>
                  </a:rPr>
                  <a:t>РОССИЙСКОЙ ФЕДЕРАЦИИ</a:t>
                </a:r>
              </a:p>
            </p:txBody>
          </p:sp>
          <p:pic>
            <p:nvPicPr>
              <p:cNvPr id="15" name="Изображение 113"/>
              <p:cNvPicPr>
                <a:picLocks noChangeAspect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251520" y="6265133"/>
                <a:ext cx="388849" cy="404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" name="Прямоугольник 18"/>
          <p:cNvSpPr>
            <a:spLocks noChangeArrowheads="1"/>
          </p:cNvSpPr>
          <p:nvPr userDrawn="1"/>
        </p:nvSpPr>
        <p:spPr bwMode="auto">
          <a:xfrm>
            <a:off x="0" y="9525"/>
            <a:ext cx="9144000" cy="98107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0" y="978251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36FB2-64EB-462B-B769-06A2E12EF6BA}" type="datetimeFigureOut">
              <a:rPr lang="ru-RU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B1E69-8086-4700-9A13-4E45D19EB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6" name="Группа 185"/>
          <p:cNvGrpSpPr>
            <a:grpSpLocks/>
          </p:cNvGrpSpPr>
          <p:nvPr userDrawn="1"/>
        </p:nvGrpSpPr>
        <p:grpSpPr bwMode="auto">
          <a:xfrm>
            <a:off x="0" y="5022857"/>
            <a:ext cx="9990138" cy="2347913"/>
            <a:chOff x="0" y="5013820"/>
            <a:chExt cx="9989613" cy="2348157"/>
          </a:xfrm>
        </p:grpSpPr>
        <p:sp>
          <p:nvSpPr>
            <p:cNvPr id="7" name="Прямоугольник 6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8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2" name="Полилиния 11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9" name="Группа 188"/>
            <p:cNvGrpSpPr>
              <a:grpSpLocks/>
            </p:cNvGrpSpPr>
            <p:nvPr/>
          </p:nvGrpSpPr>
          <p:grpSpPr bwMode="auto">
            <a:xfrm>
              <a:off x="251520" y="6265133"/>
              <a:ext cx="2174993" cy="404227"/>
              <a:chOff x="251520" y="6265133"/>
              <a:chExt cx="2174993" cy="404227"/>
            </a:xfrm>
          </p:grpSpPr>
          <p:sp>
            <p:nvSpPr>
              <p:cNvPr id="10" name="TextBox 78"/>
              <p:cNvSpPr txBox="1">
                <a:spLocks noChangeArrowheads="1"/>
              </p:cNvSpPr>
              <p:nvPr/>
            </p:nvSpPr>
            <p:spPr bwMode="auto">
              <a:xfrm>
                <a:off x="698321" y="6313358"/>
                <a:ext cx="1728192" cy="3078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ru-RU" altLang="ru-RU" sz="1000" b="1">
                    <a:latin typeface="Malgun Gothic"/>
                    <a:ea typeface="Malgun Gothic"/>
                    <a:cs typeface="Malgun Gothic"/>
                  </a:rPr>
                  <a:t>ПЕНСИОННЫЙ ФОНД</a:t>
                </a:r>
              </a:p>
              <a:p>
                <a:r>
                  <a:rPr lang="ru-RU" altLang="ru-RU" sz="1000">
                    <a:latin typeface="Malgun Gothic"/>
                    <a:ea typeface="Malgun Gothic"/>
                    <a:cs typeface="Malgun Gothic"/>
                  </a:rPr>
                  <a:t>РОССИЙСКОЙ ФЕДЕРАЦИИ</a:t>
                </a:r>
              </a:p>
            </p:txBody>
          </p:sp>
          <p:pic>
            <p:nvPicPr>
              <p:cNvPr id="11" name="Изображение 113"/>
              <p:cNvPicPr>
                <a:picLocks noChangeAspect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251520" y="6265133"/>
                <a:ext cx="388849" cy="404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5" name="Прямоугольник 14"/>
          <p:cNvSpPr>
            <a:spLocks noChangeArrowheads="1"/>
          </p:cNvSpPr>
          <p:nvPr userDrawn="1"/>
        </p:nvSpPr>
        <p:spPr bwMode="auto">
          <a:xfrm>
            <a:off x="0" y="9525"/>
            <a:ext cx="9144000" cy="98107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978251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8AB91-4E15-41E9-A7B3-EDC04A5D3A4F}" type="datetimeFigureOut">
              <a:rPr lang="ru-RU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C20A8-475A-4DE5-806F-A5C60E7CC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70" b="11015"/>
          <a:stretch/>
        </p:blipFill>
        <p:spPr>
          <a:xfrm flipH="1">
            <a:off x="4227443" y="-1"/>
            <a:ext cx="5784910" cy="6875033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0" y="6"/>
            <a:ext cx="9144000" cy="116942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4314971" y="6389790"/>
            <a:ext cx="643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- </a:t>
            </a:r>
            <a:fld id="{88E2047C-EBC7-4B44-8511-EE08C5564E0C}" type="slidenum">
              <a:rPr lang="ru-RU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pPr algn="ctr"/>
              <a:t>‹#›</a:t>
            </a:fld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 -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8A6C5-A929-4D3C-B540-B2B7851EA853}" type="datetimeFigureOut">
              <a:rPr lang="ru-RU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DD8E5-BE40-43C4-A606-7FCDBFA24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" name="Группа 185"/>
          <p:cNvGrpSpPr>
            <a:grpSpLocks/>
          </p:cNvGrpSpPr>
          <p:nvPr userDrawn="1"/>
        </p:nvGrpSpPr>
        <p:grpSpPr bwMode="auto">
          <a:xfrm>
            <a:off x="0" y="5022857"/>
            <a:ext cx="9990138" cy="2347913"/>
            <a:chOff x="0" y="5013820"/>
            <a:chExt cx="9989613" cy="2348157"/>
          </a:xfrm>
        </p:grpSpPr>
        <p:sp>
          <p:nvSpPr>
            <p:cNvPr id="9" name="Прямоугольник 8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10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4" name="Полилиния 13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11" name="Группа 188"/>
            <p:cNvGrpSpPr>
              <a:grpSpLocks/>
            </p:cNvGrpSpPr>
            <p:nvPr/>
          </p:nvGrpSpPr>
          <p:grpSpPr bwMode="auto">
            <a:xfrm>
              <a:off x="251520" y="6265133"/>
              <a:ext cx="2174993" cy="404227"/>
              <a:chOff x="251520" y="6265133"/>
              <a:chExt cx="2174993" cy="404227"/>
            </a:xfrm>
          </p:grpSpPr>
          <p:sp>
            <p:nvSpPr>
              <p:cNvPr id="12" name="TextBox 78"/>
              <p:cNvSpPr txBox="1">
                <a:spLocks noChangeArrowheads="1"/>
              </p:cNvSpPr>
              <p:nvPr/>
            </p:nvSpPr>
            <p:spPr bwMode="auto">
              <a:xfrm>
                <a:off x="698321" y="6313358"/>
                <a:ext cx="1728192" cy="3078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ru-RU" altLang="ru-RU" sz="1000" b="1">
                    <a:latin typeface="Malgun Gothic"/>
                    <a:ea typeface="Malgun Gothic"/>
                    <a:cs typeface="Malgun Gothic"/>
                  </a:rPr>
                  <a:t>ПЕНСИОННЫЙ ФОНД</a:t>
                </a:r>
              </a:p>
              <a:p>
                <a:r>
                  <a:rPr lang="ru-RU" altLang="ru-RU" sz="1000">
                    <a:latin typeface="Malgun Gothic"/>
                    <a:ea typeface="Malgun Gothic"/>
                    <a:cs typeface="Malgun Gothic"/>
                  </a:rPr>
                  <a:t>РОССИЙСКОЙ ФЕДЕРАЦИИ</a:t>
                </a:r>
              </a:p>
            </p:txBody>
          </p:sp>
          <p:pic>
            <p:nvPicPr>
              <p:cNvPr id="13" name="Изображение 113"/>
              <p:cNvPicPr>
                <a:picLocks noChangeAspect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251520" y="6265133"/>
                <a:ext cx="388849" cy="404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32FE-DAE1-4E63-A0C1-B1614538C615}" type="datetimeFigureOut">
              <a:rPr lang="ru-RU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E8B47-4D7F-404E-A42F-4F8042C46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" name="Группа 185"/>
          <p:cNvGrpSpPr>
            <a:grpSpLocks/>
          </p:cNvGrpSpPr>
          <p:nvPr userDrawn="1"/>
        </p:nvGrpSpPr>
        <p:grpSpPr bwMode="auto">
          <a:xfrm>
            <a:off x="0" y="5022857"/>
            <a:ext cx="9990138" cy="2347913"/>
            <a:chOff x="0" y="5013820"/>
            <a:chExt cx="9989613" cy="2348157"/>
          </a:xfrm>
        </p:grpSpPr>
        <p:sp>
          <p:nvSpPr>
            <p:cNvPr id="9" name="Прямоугольник 8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10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4" name="Полилиния 13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11" name="Группа 188"/>
            <p:cNvGrpSpPr>
              <a:grpSpLocks/>
            </p:cNvGrpSpPr>
            <p:nvPr/>
          </p:nvGrpSpPr>
          <p:grpSpPr bwMode="auto">
            <a:xfrm>
              <a:off x="251520" y="6265133"/>
              <a:ext cx="2174993" cy="404227"/>
              <a:chOff x="251520" y="6265133"/>
              <a:chExt cx="2174993" cy="404227"/>
            </a:xfrm>
          </p:grpSpPr>
          <p:sp>
            <p:nvSpPr>
              <p:cNvPr id="12" name="TextBox 78"/>
              <p:cNvSpPr txBox="1">
                <a:spLocks noChangeArrowheads="1"/>
              </p:cNvSpPr>
              <p:nvPr/>
            </p:nvSpPr>
            <p:spPr bwMode="auto">
              <a:xfrm>
                <a:off x="698321" y="6313358"/>
                <a:ext cx="1728192" cy="3078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ru-RU" altLang="ru-RU" sz="1000" b="1">
                    <a:latin typeface="Malgun Gothic"/>
                    <a:ea typeface="Malgun Gothic"/>
                    <a:cs typeface="Malgun Gothic"/>
                  </a:rPr>
                  <a:t>ПЕНСИОННЫЙ ФОНД</a:t>
                </a:r>
              </a:p>
              <a:p>
                <a:r>
                  <a:rPr lang="ru-RU" altLang="ru-RU" sz="1000">
                    <a:latin typeface="Malgun Gothic"/>
                    <a:ea typeface="Malgun Gothic"/>
                    <a:cs typeface="Malgun Gothic"/>
                  </a:rPr>
                  <a:t>РОССИЙСКОЙ ФЕДЕРАЦИИ</a:t>
                </a:r>
              </a:p>
            </p:txBody>
          </p:sp>
          <p:pic>
            <p:nvPicPr>
              <p:cNvPr id="13" name="Изображение 113"/>
              <p:cNvPicPr>
                <a:picLocks noChangeAspect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251520" y="6265133"/>
                <a:ext cx="388849" cy="404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4B349DB-13C2-4042-86A2-836CDA3E26C8}" type="datetimeFigureOut">
              <a:rPr lang="ru-RU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A48B30-28B2-4C37-95C2-F54DAD7A3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/>
          <p:cNvSpPr/>
          <p:nvPr/>
        </p:nvSpPr>
        <p:spPr>
          <a:xfrm>
            <a:off x="339654" y="1690821"/>
            <a:ext cx="2988046" cy="298803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614987" y="1690821"/>
            <a:ext cx="2988046" cy="298803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0800000">
            <a:off x="793175" y="1826813"/>
            <a:ext cx="2157388" cy="252037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10800000">
            <a:off x="6033871" y="1826813"/>
            <a:ext cx="2157388" cy="2520371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Freeform 18"/>
          <p:cNvSpPr>
            <a:spLocks/>
          </p:cNvSpPr>
          <p:nvPr/>
        </p:nvSpPr>
        <p:spPr bwMode="gray">
          <a:xfrm>
            <a:off x="3327698" y="2020523"/>
            <a:ext cx="1133994" cy="1373188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1" name="Freeform 22"/>
          <p:cNvSpPr>
            <a:spLocks/>
          </p:cNvSpPr>
          <p:nvPr/>
        </p:nvSpPr>
        <p:spPr bwMode="gray">
          <a:xfrm flipH="1">
            <a:off x="4480995" y="2020523"/>
            <a:ext cx="1133994" cy="1373188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66FF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1337" y="3400221"/>
            <a:ext cx="2247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с 01.01.2018</a:t>
            </a:r>
            <a:endParaRPr lang="ru-RU" sz="2400" dirty="0">
              <a:solidFill>
                <a:srgbClr val="C0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5726" y="2059899"/>
            <a:ext cx="2065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Verdana" charset="0"/>
                <a:ea typeface="Verdana" charset="0"/>
                <a:cs typeface="Verdana" charset="0"/>
              </a:rPr>
              <a:t>стоимость одного пенсионного коэффициента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46350" y="2059899"/>
            <a:ext cx="21253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charset="0"/>
                <a:ea typeface="Verdana" charset="0"/>
                <a:cs typeface="Verdana" charset="0"/>
              </a:rPr>
              <a:t>фиксированная выплата </a:t>
            </a:r>
            <a:endParaRPr lang="en-US" dirty="0" smtClean="0"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ru-RU" dirty="0" smtClean="0">
                <a:latin typeface="Verdana" charset="0"/>
                <a:ea typeface="Verdana" charset="0"/>
                <a:cs typeface="Verdana" charset="0"/>
              </a:rPr>
              <a:t>к страховой пенсии </a:t>
            </a:r>
            <a:endParaRPr lang="ru-RU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81056" y="3817828"/>
            <a:ext cx="1935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Verdana" charset="0"/>
                <a:ea typeface="Verdana" charset="0"/>
                <a:cs typeface="Verdana" charset="0"/>
              </a:rPr>
              <a:t>81,49 руб.</a:t>
            </a:r>
            <a:endParaRPr lang="ru-RU" sz="20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088321" y="3817828"/>
            <a:ext cx="2729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Verdana" charset="0"/>
                <a:ea typeface="Verdana" charset="0"/>
                <a:cs typeface="Verdana" charset="0"/>
              </a:rPr>
              <a:t>4982,90</a:t>
            </a:r>
            <a:r>
              <a:rPr lang="en-US" sz="2000" b="1" dirty="0" smtClean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ru-RU" sz="2000" b="1" dirty="0" smtClean="0">
                <a:latin typeface="Verdana" charset="0"/>
                <a:ea typeface="Verdana" charset="0"/>
                <a:cs typeface="Verdana" charset="0"/>
              </a:rPr>
              <a:t>руб.</a:t>
            </a:r>
            <a:endParaRPr lang="ru-RU" sz="20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8287" y="1375203"/>
            <a:ext cx="227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Verdana" charset="0"/>
                <a:ea typeface="Verdana" charset="0"/>
                <a:cs typeface="Verdana" charset="0"/>
              </a:rPr>
              <a:t>НА 3,7 %</a:t>
            </a:r>
            <a:endParaRPr lang="ru-RU" sz="28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50877" y="253957"/>
            <a:ext cx="7060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000" dirty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ИНДЕКСАЦИЯ РАЗМЕРА СТРАХОВОЙ </a:t>
            </a:r>
            <a:r>
              <a:rPr lang="ru-RU" altLang="ru-RU" sz="2000" smtClean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ПЕНСИИ С</a:t>
            </a:r>
          </a:p>
          <a:p>
            <a:pPr algn="ctr">
              <a:lnSpc>
                <a:spcPct val="90000"/>
              </a:lnSpc>
            </a:pPr>
            <a:r>
              <a:rPr lang="ru-RU" altLang="ru-RU" sz="2000" smtClean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ru-RU" altLang="ru-RU" sz="2000" dirty="0" smtClean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1 ЯНВАРЯ  2018 ГОДА</a:t>
            </a:r>
            <a:endParaRPr lang="ru-RU" altLang="ru-RU" sz="2800" dirty="0">
              <a:solidFill>
                <a:schemeClr val="tx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24" name="Picture 7" descr="pfr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11575" y="6345692"/>
            <a:ext cx="336353" cy="34318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646268" y="1100031"/>
            <a:ext cx="826397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130629" y="192505"/>
            <a:ext cx="1003778" cy="1003779"/>
          </a:xfrm>
          <a:prstGeom prst="ellipse">
            <a:avLst/>
          </a:prstGeom>
          <a:solidFill>
            <a:srgbClr val="CD6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14" y="253957"/>
            <a:ext cx="979108" cy="734331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 rot="16200000">
            <a:off x="3942994" y="1013232"/>
            <a:ext cx="970963" cy="859569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47759" y="4825596"/>
            <a:ext cx="8057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Тверской области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индексация повысит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уровень пенсионного обеспечения   </a:t>
            </a:r>
            <a:r>
              <a:rPr lang="en-US" sz="12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312 446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неработающих 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пенсионеров Тверской области, получающих страховые пенсии по старости, по инвалидности и по случаю потери кормильца. </a:t>
            </a:r>
          </a:p>
          <a:p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61692" y="6345692"/>
            <a:ext cx="357355" cy="274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76972-57E3-4605-8A9D-50699242A871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39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32091</TotalTime>
  <Words>60</Words>
  <Application>Microsoft Office PowerPoint</Application>
  <PresentationFormat>Экран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2202 Т.А. Никитина</cp:lastModifiedBy>
  <cp:revision>2160</cp:revision>
  <cp:lastPrinted>2017-12-27T08:54:25Z</cp:lastPrinted>
  <dcterms:created xsi:type="dcterms:W3CDTF">2014-07-04T05:40:34Z</dcterms:created>
  <dcterms:modified xsi:type="dcterms:W3CDTF">2017-12-27T09:06:42Z</dcterms:modified>
</cp:coreProperties>
</file>